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  <p:sldMasterId id="2147483665" r:id="rId2"/>
    <p:sldMasterId id="2147483676" r:id="rId3"/>
    <p:sldMasterId id="2147483687" r:id="rId4"/>
    <p:sldMasterId id="2147483698" r:id="rId5"/>
    <p:sldMasterId id="2147483709" r:id="rId6"/>
    <p:sldMasterId id="2147484098" r:id="rId7"/>
  </p:sldMasterIdLst>
  <p:sldIdLst>
    <p:sldId id="257" r:id="rId8"/>
    <p:sldId id="258" r:id="rId9"/>
    <p:sldId id="259" r:id="rId10"/>
    <p:sldId id="264" r:id="rId11"/>
    <p:sldId id="262" r:id="rId12"/>
    <p:sldId id="278" r:id="rId13"/>
    <p:sldId id="268" r:id="rId14"/>
    <p:sldId id="279" r:id="rId15"/>
    <p:sldId id="267" r:id="rId16"/>
    <p:sldId id="280" r:id="rId17"/>
    <p:sldId id="263" r:id="rId18"/>
    <p:sldId id="269" r:id="rId19"/>
    <p:sldId id="272" r:id="rId20"/>
    <p:sldId id="271" r:id="rId21"/>
    <p:sldId id="273" r:id="rId22"/>
    <p:sldId id="270" r:id="rId23"/>
    <p:sldId id="265" r:id="rId24"/>
    <p:sldId id="274" r:id="rId25"/>
    <p:sldId id="277" r:id="rId26"/>
    <p:sldId id="276" r:id="rId27"/>
    <p:sldId id="281" r:id="rId28"/>
    <p:sldId id="282" r:id="rId29"/>
    <p:sldId id="283" r:id="rId30"/>
    <p:sldId id="287" r:id="rId31"/>
    <p:sldId id="286" r:id="rId32"/>
    <p:sldId id="289" r:id="rId33"/>
    <p:sldId id="290" r:id="rId34"/>
    <p:sldId id="285" r:id="rId35"/>
    <p:sldId id="291" r:id="rId36"/>
    <p:sldId id="284" r:id="rId37"/>
    <p:sldId id="293" r:id="rId38"/>
    <p:sldId id="292" r:id="rId39"/>
    <p:sldId id="296" r:id="rId40"/>
    <p:sldId id="295" r:id="rId41"/>
    <p:sldId id="297" r:id="rId42"/>
    <p:sldId id="294" r:id="rId43"/>
    <p:sldId id="299" r:id="rId44"/>
    <p:sldId id="301" r:id="rId45"/>
    <p:sldId id="300" r:id="rId46"/>
    <p:sldId id="298" r:id="rId47"/>
    <p:sldId id="303" r:id="rId48"/>
    <p:sldId id="302" r:id="rId49"/>
    <p:sldId id="309" r:id="rId50"/>
    <p:sldId id="308" r:id="rId51"/>
    <p:sldId id="307" r:id="rId52"/>
    <p:sldId id="310" r:id="rId53"/>
    <p:sldId id="304" r:id="rId54"/>
    <p:sldId id="311" r:id="rId55"/>
    <p:sldId id="312" r:id="rId56"/>
    <p:sldId id="313" r:id="rId57"/>
    <p:sldId id="316" r:id="rId58"/>
    <p:sldId id="315" r:id="rId59"/>
    <p:sldId id="318" r:id="rId60"/>
    <p:sldId id="317" r:id="rId61"/>
    <p:sldId id="319" r:id="rId62"/>
    <p:sldId id="314" r:id="rId63"/>
    <p:sldId id="321" r:id="rId64"/>
    <p:sldId id="320" r:id="rId65"/>
    <p:sldId id="323" r:id="rId66"/>
    <p:sldId id="322" r:id="rId67"/>
    <p:sldId id="324" r:id="rId68"/>
    <p:sldId id="306" r:id="rId69"/>
    <p:sldId id="305" r:id="rId70"/>
    <p:sldId id="275" r:id="rId71"/>
  </p:sldIdLst>
  <p:sldSz cx="12192000" cy="6858000"/>
  <p:notesSz cx="6858000" cy="9144000"/>
  <p:embeddedFontLst>
    <p:embeddedFont>
      <p:font typeface="Tahoma" panose="020B0604030504040204" pitchFamily="34" charset="0"/>
      <p:regular r:id="rId72"/>
      <p:bold r:id="rId73"/>
    </p:embeddedFont>
    <p:embeddedFont>
      <p:font typeface="Cambria Math" panose="02040503050406030204" pitchFamily="18" charset="0"/>
      <p:regular r:id="rId74"/>
    </p:embeddedFont>
    <p:embeddedFont>
      <p:font typeface="2  Tehran" panose="020B0604020202020204" charset="-78"/>
      <p:regular r:id="rId75"/>
      <p: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alibri Light" panose="020F0302020204030204" pitchFamily="34" charset="0"/>
      <p:regular r:id="rId81"/>
      <p:italic r:id="rId82"/>
    </p:embeddedFont>
    <p:embeddedFont>
      <p:font typeface="Century Gothic" panose="020B0502020202020204" pitchFamily="34" charset="0"/>
      <p:regular r:id="rId83"/>
      <p:bold r:id="rId84"/>
      <p:italic r:id="rId85"/>
      <p:boldItalic r:id="rId86"/>
    </p:embeddedFont>
    <p:embeddedFont>
      <p:font typeface="B Nazanin" panose="00000400000000000000" pitchFamily="2" charset="-78"/>
      <p:regular r:id="rId87"/>
      <p:bold r:id="rId88"/>
    </p:embeddedFont>
    <p:embeddedFont>
      <p:font typeface="Wingdings 3" panose="05040102010807070707" pitchFamily="18" charset="2"/>
      <p:regular r:id="rId89"/>
    </p:embeddedFont>
    <p:embeddedFont>
      <p:font typeface="2  Mitra_3 (MRT)" panose="020B0604020202020204" charset="-78"/>
      <p:bold r:id="rId90"/>
    </p:embeddedFont>
    <p:embeddedFont>
      <p:font typeface="Nabi" panose="02000500000000020002" pitchFamily="2" charset="0"/>
      <p:regular r:id="rId91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font" Target="fonts/font11.fntdata"/><Relationship Id="rId90" Type="http://schemas.openxmlformats.org/officeDocument/2006/relationships/font" Target="fonts/font19.fntdata"/><Relationship Id="rId95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435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830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668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369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کپی رای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293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87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34241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57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3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94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95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893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78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43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49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75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3932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32474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23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27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67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322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2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646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3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42687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9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49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718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83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4544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43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502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7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86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2559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88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67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57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6807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18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460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54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999621" y="0"/>
            <a:ext cx="3192379" cy="6879498"/>
          </a:xfrm>
          <a:prstGeom prst="homePlate">
            <a:avLst>
              <a:gd name="adj" fmla="val 3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82398"/>
            <a:ext cx="413385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5400000">
            <a:off x="2658980" y="922422"/>
            <a:ext cx="6857998" cy="5013157"/>
          </a:xfrm>
          <a:prstGeom prst="homePlate">
            <a:avLst>
              <a:gd name="adj" fmla="val 2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06" y="866609"/>
            <a:ext cx="4383505" cy="349684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684" y="4853324"/>
            <a:ext cx="3272589" cy="857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8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830348"/>
            <a:ext cx="9763291" cy="5145087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1860884" y="830347"/>
            <a:ext cx="1061120" cy="5145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32" y="1138991"/>
            <a:ext cx="8149389" cy="6866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32" y="1825626"/>
            <a:ext cx="8098589" cy="382119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0700085" y="0"/>
            <a:ext cx="1491916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</p:spTree>
    <p:extLst>
      <p:ext uri="{BB962C8B-B14F-4D97-AF65-F5344CB8AC3E}">
        <p14:creationId xmlns:p14="http://schemas.microsoft.com/office/powerpoint/2010/main" val="42308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642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4772526" y="-4772526"/>
            <a:ext cx="2646950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9" name="Pentagon 8"/>
          <p:cNvSpPr/>
          <p:nvPr userDrawn="1"/>
        </p:nvSpPr>
        <p:spPr>
          <a:xfrm rot="16200000">
            <a:off x="4762167" y="-565484"/>
            <a:ext cx="2654968" cy="121920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2033"/>
            <a:ext cx="10515600" cy="10652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578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53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309936" y="-5309937"/>
            <a:ext cx="1572126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281"/>
            <a:ext cx="10515600" cy="1063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1790947" cy="4736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152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مطل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6200000">
            <a:off x="5706981" y="372979"/>
            <a:ext cx="778041" cy="12192000"/>
          </a:xfrm>
          <a:prstGeom prst="homePlate">
            <a:avLst>
              <a:gd name="adj" fmla="val 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256676"/>
            <a:ext cx="11790947" cy="6099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00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411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92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304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 userDrawn="1"/>
        </p:nvSpPr>
        <p:spPr>
          <a:xfrm rot="5400000">
            <a:off x="4582028" y="-1369593"/>
            <a:ext cx="3047997" cy="9605211"/>
          </a:xfrm>
          <a:prstGeom prst="hexagon">
            <a:avLst>
              <a:gd name="adj" fmla="val 307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1" y="2707274"/>
            <a:ext cx="960521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90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1697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16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45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 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 rot="5400000">
            <a:off x="5899147" y="-5899149"/>
            <a:ext cx="393700" cy="12191999"/>
          </a:xfrm>
          <a:prstGeom prst="homePlate">
            <a:avLst>
              <a:gd name="adj" fmla="val 56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5" y="403639"/>
            <a:ext cx="10339135" cy="106383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620004"/>
            <a:ext cx="10186736" cy="4267451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0234863" y="2951747"/>
            <a:ext cx="1957135" cy="97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2" name="Pentagon 11"/>
          <p:cNvSpPr/>
          <p:nvPr userDrawn="1"/>
        </p:nvSpPr>
        <p:spPr>
          <a:xfrm rot="16200000">
            <a:off x="1628407" y="4563847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13" name="Pentagon 12"/>
          <p:cNvSpPr/>
          <p:nvPr userDrawn="1"/>
        </p:nvSpPr>
        <p:spPr>
          <a:xfrm rot="16200000">
            <a:off x="5767265" y="4576546"/>
            <a:ext cx="657472" cy="3914283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 dirty="0"/>
          </a:p>
        </p:txBody>
      </p:sp>
      <p:sp>
        <p:nvSpPr>
          <p:cNvPr id="14" name="Pentagon 13"/>
          <p:cNvSpPr/>
          <p:nvPr userDrawn="1"/>
        </p:nvSpPr>
        <p:spPr>
          <a:xfrm rot="16200000">
            <a:off x="9890084" y="4564106"/>
            <a:ext cx="657472" cy="3914281"/>
          </a:xfrm>
          <a:prstGeom prst="homePlate">
            <a:avLst>
              <a:gd name="adj" fmla="val 2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endParaRPr lang="fa-IR" sz="1800" baseline="0" dirty="0" smtClean="0"/>
          </a:p>
        </p:txBody>
      </p:sp>
      <p:sp>
        <p:nvSpPr>
          <p:cNvPr id="15" name="Text Placeholder 15"/>
          <p:cNvSpPr>
            <a:spLocks noGrp="1"/>
          </p:cNvSpPr>
          <p:nvPr userDrawn="1"/>
        </p:nvSpPr>
        <p:spPr>
          <a:xfrm>
            <a:off x="16052" y="6333618"/>
            <a:ext cx="3898232" cy="500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2  Tehr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8614" y="63214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82" y="6334127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77719" y="6340013"/>
            <a:ext cx="3914775" cy="5238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363201" y="3175001"/>
            <a:ext cx="1812761" cy="53340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a-IR" sz="440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2  Mitra_3 (MRT)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37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3940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6291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0613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5762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908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5471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655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5440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9993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3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ا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08548" y="5848686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6037180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031" y="521368"/>
            <a:ext cx="11103143" cy="51751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31" y="112295"/>
            <a:ext cx="11103143" cy="3085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14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7026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2382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320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71213" y="403144"/>
            <a:ext cx="11662611" cy="8524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33" y="547646"/>
            <a:ext cx="11015327" cy="5634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1033" y="1462173"/>
            <a:ext cx="5320380" cy="4072354"/>
          </a:xfrm>
        </p:spPr>
        <p:txBody>
          <a:bodyPr/>
          <a:lstStyle/>
          <a:p>
            <a:endParaRPr lang="fa-IR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102518" y="1462173"/>
            <a:ext cx="5320380" cy="4072354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659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296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05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06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79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639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2  Mitra_3 (MRT)" panose="00000700000000000000" pitchFamily="2" charset="-78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2  Tehran" panose="00000400000000000000" pitchFamily="2" charset="-7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701A-373A-4A93-B735-1741E9F00F4E}" type="datetimeFigureOut">
              <a:rPr lang="fa-IR" smtClean="0"/>
              <a:t>1442/05/27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20B8B8-5B07-44D6-994F-BB3E535986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7585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6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24" y="1103713"/>
            <a:ext cx="9569004" cy="3786389"/>
          </a:xfrm>
        </p:spPr>
        <p:txBody>
          <a:bodyPr>
            <a:normAutofit/>
          </a:bodyPr>
          <a:lstStyle/>
          <a:p>
            <a:pPr algn="r" rtl="1"/>
            <a:r>
              <a:rPr lang="fa-IR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فصل</a:t>
            </a:r>
            <a:r>
              <a:rPr lang="fa-I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a-IR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13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a-I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a-I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a-IR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تیتراسیون</a:t>
            </a:r>
            <a:r>
              <a:rPr lang="fa-I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های تشکیل کمپلکس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chemeClr val="tx2"/>
                </a:solidFill>
              </a:rPr>
              <a:t>complex formation titration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43212"/>
            <a:ext cx="1416675" cy="89378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1399</a:t>
            </a:r>
            <a:endParaRPr lang="fa-IR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77" y="405170"/>
            <a:ext cx="2193187" cy="93423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واکنشگرها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77" y="1339404"/>
            <a:ext cx="6185917" cy="1105339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76" y="2444743"/>
            <a:ext cx="6185917" cy="30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010" y="2407851"/>
            <a:ext cx="4123949" cy="77323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B0F0"/>
                </a:solidFill>
              </a:rPr>
              <a:t>منحنی توزیع گونه </a:t>
            </a:r>
            <a:r>
              <a:rPr lang="fa-IR" dirty="0" smtClean="0">
                <a:solidFill>
                  <a:srgbClr val="00B0F0"/>
                </a:solidFill>
              </a:rPr>
              <a:t>ها</a:t>
            </a:r>
            <a:endParaRPr lang="fa-IR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20461" y="261520"/>
                <a:ext cx="10760349" cy="1272048"/>
              </a:xfrm>
            </p:spPr>
            <p:txBody>
              <a:bodyPr>
                <a:noAutofit/>
              </a:bodyPr>
              <a:lstStyle/>
              <a:p>
                <a:pPr marL="0" indent="0" algn="r" rtl="1">
                  <a:buNone/>
                </a:pPr>
                <a:r>
                  <a:rPr lang="fa-IR" sz="3200" dirty="0" smtClean="0">
                    <a:solidFill>
                      <a:schemeClr val="accent1"/>
                    </a:solidFill>
                  </a:rPr>
                  <a:t>واکنشگر ها در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pH</a:t>
                </a:r>
                <a:r>
                  <a:rPr lang="fa-IR" sz="3200" dirty="0" smtClean="0">
                    <a:solidFill>
                      <a:schemeClr val="accent1"/>
                    </a:solidFill>
                  </a:rPr>
                  <a:t>های اسیدی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a-I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a-IR" sz="3200" dirty="0" smtClean="0">
                    <a:solidFill>
                      <a:schemeClr val="accent1"/>
                    </a:solidFill>
                  </a:rPr>
                  <a:t> غالب است و در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pH</a:t>
                </a:r>
                <a:r>
                  <a:rPr lang="fa-IR" sz="3200" dirty="0" smtClean="0">
                    <a:solidFill>
                      <a:schemeClr val="accent1"/>
                    </a:solidFill>
                  </a:rPr>
                  <a:t>های بازی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a-I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⁴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⁻</m:t>
                        </m:r>
                      </m:e>
                    </m:d>
                  </m:oMath>
                </a14:m>
                <a:r>
                  <a:rPr lang="fa-IR" sz="3200" dirty="0" smtClean="0">
                    <a:solidFill>
                      <a:schemeClr val="accent1"/>
                    </a:solidFill>
                  </a:rPr>
                  <a:t>غالب است ولی در هر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pH</a:t>
                </a:r>
                <a:r>
                  <a:rPr lang="fa-IR" sz="3200" dirty="0" smtClean="0">
                    <a:solidFill>
                      <a:schemeClr val="accent1"/>
                    </a:solidFill>
                  </a:rPr>
                  <a:t>نوع گونه متفاوت است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461" y="261520"/>
                <a:ext cx="10760349" cy="1272048"/>
              </a:xfrm>
              <a:blipFill>
                <a:blip r:embed="rId2"/>
                <a:stretch>
                  <a:fillRect l="-1983" t="-669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461"/>
          <a:stretch/>
        </p:blipFill>
        <p:spPr>
          <a:xfrm>
            <a:off x="2631838" y="2118592"/>
            <a:ext cx="4465240" cy="4340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3010" y="3657599"/>
            <a:ext cx="3934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solidFill>
                  <a:prstClr val="white">
                    <a:lumMod val="85000"/>
                    <a:lumOff val="15000"/>
                  </a:prstClr>
                </a:solidFill>
                <a:ea typeface="+mj-ea"/>
              </a:rPr>
              <a:t>ترکیب محلول های </a:t>
            </a:r>
            <a:r>
              <a:rPr lang="en-US" sz="3600" dirty="0" smtClean="0">
                <a:solidFill>
                  <a:prstClr val="white">
                    <a:lumMod val="85000"/>
                    <a:lumOff val="15000"/>
                  </a:prstClr>
                </a:solidFill>
                <a:ea typeface="+mj-ea"/>
              </a:rPr>
              <a:t>EDTA</a:t>
            </a:r>
            <a:r>
              <a:rPr lang="fa-IR" sz="3600" dirty="0" smtClean="0">
                <a:solidFill>
                  <a:prstClr val="white">
                    <a:lumMod val="85000"/>
                    <a:lumOff val="15000"/>
                  </a:prstClr>
                </a:solidFill>
                <a:ea typeface="+mj-ea"/>
              </a:rPr>
              <a:t>برحسی تابعی از</a:t>
            </a:r>
            <a:r>
              <a:rPr lang="en-US" sz="3600" dirty="0" smtClean="0">
                <a:solidFill>
                  <a:prstClr val="white">
                    <a:lumMod val="85000"/>
                    <a:lumOff val="15000"/>
                  </a:prstClr>
                </a:solidFill>
                <a:ea typeface="+mj-ea"/>
              </a:rPr>
              <a:t>pH</a:t>
            </a:r>
            <a:r>
              <a:rPr lang="fa-IR" sz="3600" dirty="0" smtClean="0">
                <a:solidFill>
                  <a:prstClr val="white">
                    <a:lumMod val="85000"/>
                    <a:lumOff val="1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351" y="1100627"/>
            <a:ext cx="8911687" cy="2312273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نیتریلوتری استیک اسید   </a:t>
            </a:r>
            <a:r>
              <a:rPr lang="en-US" sz="4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NTA</a:t>
            </a:r>
            <a:r>
              <a:rPr lang="fa-IR" sz="44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دیکومین آمینوپلی کر بوکسیک اسید که در روش های تیتر سنجی استفاده میشود ساختار آن بصورت زیر است</a:t>
            </a:r>
            <a:endParaRPr lang="en-US" sz="4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08" y="3892840"/>
            <a:ext cx="3529041" cy="1512864"/>
          </a:xfrm>
        </p:spPr>
      </p:pic>
    </p:spTree>
    <p:extLst>
      <p:ext uri="{BB962C8B-B14F-4D97-AF65-F5344CB8AC3E}">
        <p14:creationId xmlns:p14="http://schemas.microsoft.com/office/powerpoint/2010/main" val="23730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125" y="636990"/>
            <a:ext cx="6520488" cy="93423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کمپلکس های </a:t>
            </a:r>
            <a:r>
              <a:rPr lang="en-US" dirty="0" smtClean="0">
                <a:solidFill>
                  <a:srgbClr val="00B0F0"/>
                </a:solidFill>
              </a:rPr>
              <a:t>EDTA</a:t>
            </a:r>
            <a:r>
              <a:rPr lang="fa-IR" dirty="0" smtClean="0"/>
              <a:t>با یون های فلزی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95" y="1571224"/>
            <a:ext cx="6877318" cy="456926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" y="1918953"/>
            <a:ext cx="3194888" cy="16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321" y="412125"/>
            <a:ext cx="5928060" cy="965916"/>
          </a:xfrm>
        </p:spPr>
        <p:txBody>
          <a:bodyPr/>
          <a:lstStyle/>
          <a:p>
            <a:pPr algn="r" rtl="1"/>
            <a:r>
              <a:rPr lang="fa-IR" dirty="0" smtClean="0"/>
              <a:t>ساختار یک کی لیت فلز/</a:t>
            </a:r>
            <a:r>
              <a:rPr lang="en-US" dirty="0" smtClean="0">
                <a:solidFill>
                  <a:srgbClr val="00B0F0"/>
                </a:solidFill>
              </a:rPr>
              <a:t>ETDA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26" y="1223494"/>
            <a:ext cx="8024943" cy="5065690"/>
          </a:xfrm>
        </p:spPr>
      </p:pic>
    </p:spTree>
    <p:extLst>
      <p:ext uri="{BB962C8B-B14F-4D97-AF65-F5344CB8AC3E}">
        <p14:creationId xmlns:p14="http://schemas.microsoft.com/office/powerpoint/2010/main" val="42816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04" y="791535"/>
            <a:ext cx="5734877" cy="895597"/>
          </a:xfrm>
        </p:spPr>
        <p:txBody>
          <a:bodyPr/>
          <a:lstStyle/>
          <a:p>
            <a:pPr algn="r" rtl="1"/>
            <a:r>
              <a:rPr lang="fa-IR" dirty="0" smtClean="0"/>
              <a:t>ثابت تعادل های شامل </a:t>
            </a:r>
            <a:r>
              <a:rPr lang="en-US" dirty="0" smtClean="0"/>
              <a:t>EDTA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28" y="1823168"/>
            <a:ext cx="8035342" cy="4332933"/>
          </a:xfrm>
        </p:spPr>
      </p:pic>
    </p:spTree>
    <p:extLst>
      <p:ext uri="{BB962C8B-B14F-4D97-AF65-F5344CB8AC3E}">
        <p14:creationId xmlns:p14="http://schemas.microsoft.com/office/powerpoint/2010/main" val="304811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723" y="567860"/>
            <a:ext cx="7699432" cy="921355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ثابت های تشکیل کمپلکس های </a:t>
            </a:r>
            <a:r>
              <a:rPr lang="en-US" dirty="0" smtClean="0">
                <a:solidFill>
                  <a:srgbClr val="00B0F0"/>
                </a:solidFill>
              </a:rPr>
              <a:t>EDTA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5" y="1721035"/>
            <a:ext cx="7699432" cy="4628249"/>
          </a:xfrm>
        </p:spPr>
      </p:pic>
    </p:spTree>
    <p:extLst>
      <p:ext uri="{BB962C8B-B14F-4D97-AF65-F5344CB8AC3E}">
        <p14:creationId xmlns:p14="http://schemas.microsoft.com/office/powerpoint/2010/main" val="25666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2" y="624110"/>
            <a:ext cx="1244979" cy="689535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69" y="624110"/>
            <a:ext cx="8915400" cy="1774323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در محلولی از </a:t>
            </a:r>
            <a:r>
              <a:rPr lang="en-US" sz="40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EDTA</a:t>
            </a:r>
            <a:r>
              <a:rPr lang="fa-IR" sz="40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 که در </a:t>
            </a:r>
            <a:r>
              <a:rPr lang="en-US" sz="40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pH=10.2</a:t>
            </a:r>
            <a:r>
              <a:rPr lang="fa-IR" sz="40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بافر شده است مقدار </a:t>
            </a:r>
            <a:r>
              <a:rPr lang="el-GR" sz="4000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ᾳ₄</a:t>
            </a:r>
            <a:r>
              <a:rPr lang="fa-IR" sz="4000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در صد مولی </a:t>
            </a:r>
            <a:r>
              <a:rPr lang="en-US" sz="4000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y⁴</a:t>
            </a:r>
            <a:r>
              <a:rPr lang="en-US" sz="4000" dirty="0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⁻</a:t>
            </a:r>
            <a:r>
              <a:rPr lang="fa-IR" sz="4000" dirty="0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را به دست آورید؟</a:t>
            </a:r>
            <a:endParaRPr lang="en-US" sz="4000" dirty="0" smtClean="0">
              <a:solidFill>
                <a:srgbClr val="92D050"/>
              </a:solidFill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solidFill>
                <a:srgbClr val="92D050"/>
              </a:solidFill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4000" dirty="0">
              <a:solidFill>
                <a:srgbClr val="92D05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36942" y="2550017"/>
                <a:ext cx="6568227" cy="6226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ᾳ₄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8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31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⁻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₂₂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78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⁻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₂₁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=</a:t>
                </a:r>
                <a:r>
                  <a:rPr lang="fa-IR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0.47   </a:t>
                </a:r>
              </a:p>
              <a:p>
                <a:endParaRPr lang="en-US" sz="4000" dirty="0">
                  <a:solidFill>
                    <a:srgbClr val="92D050"/>
                  </a:solidFill>
                  <a:latin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r>
                  <a:rPr lang="en-US" sz="4000" dirty="0" smtClean="0">
                    <a:solidFill>
                      <a:srgbClr val="92D050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𝐻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⁺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=6.3*10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⁻₁₁</a:t>
                </a:r>
                <a:endParaRPr lang="en-US" sz="4000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endParaRPr lang="en-US" sz="4000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‛⁄‚</a:t>
                </a:r>
                <a:r>
                  <a:rPr lang="en-US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 y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B Nazanin" panose="00000400000000000000" pitchFamily="2" charset="-78"/>
                  </a:rPr>
                  <a:t>⁴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⁻=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B Nazanin" panose="00000400000000000000" pitchFamily="2" charset="-78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B Nazanin" panose="00000400000000000000" pitchFamily="2" charset="-78"/>
                              </a:rPr>
                              <m:t>⁴</m:t>
                            </m:r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⁻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𝐶𝑇</m:t>
                        </m:r>
                      </m:den>
                    </m:f>
                    <m:r>
                      <a:rPr lang="en-US" sz="4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∗</m:t>
                    </m:r>
                    <m:r>
                      <a:rPr lang="en-US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100</m:t>
                    </m:r>
                    <m:r>
                      <a:rPr lang="en-US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=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‛⁄‚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r>
                      <a:rPr lang="en-US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47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endParaRPr lang="en-US" sz="5400" dirty="0" smtClean="0">
                  <a:solidFill>
                    <a:srgbClr val="92D050"/>
                  </a:solidFill>
                  <a:latin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ctr"/>
                <a:endParaRPr lang="en-US" sz="9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942" y="2550017"/>
                <a:ext cx="6568227" cy="6226128"/>
              </a:xfrm>
              <a:prstGeom prst="rect">
                <a:avLst/>
              </a:prstGeom>
              <a:blipFill>
                <a:blip r:embed="rId2"/>
                <a:stretch>
                  <a:fillRect l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340" y="199107"/>
            <a:ext cx="4279564" cy="741051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ثابت تشکیل مشروط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15" y="1591058"/>
            <a:ext cx="4408353" cy="1873360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/>
              <a:t>ثابت های تشکیل مشروط وابسته به </a:t>
            </a:r>
            <a:r>
              <a:rPr lang="en-US" sz="3600" dirty="0" smtClean="0">
                <a:solidFill>
                  <a:srgbClr val="FF0000"/>
                </a:solidFill>
              </a:rPr>
              <a:t>pH</a:t>
            </a:r>
            <a:r>
              <a:rPr lang="fa-IR" sz="3600" dirty="0" smtClean="0"/>
              <a:t>هستند</a:t>
            </a: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68" y="1120462"/>
            <a:ext cx="6393208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6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34" y="263502"/>
            <a:ext cx="7731102" cy="972870"/>
          </a:xfrm>
        </p:spPr>
        <p:txBody>
          <a:bodyPr/>
          <a:lstStyle/>
          <a:p>
            <a:pPr algn="r" rtl="1"/>
            <a:r>
              <a:rPr lang="fa-IR" dirty="0" smtClean="0"/>
              <a:t>محاسبه مقادیر </a:t>
            </a:r>
            <a:r>
              <a:rPr lang="el-GR" dirty="0" smtClean="0">
                <a:latin typeface="Calibri" panose="020F0502020204030204" pitchFamily="34" charset="0"/>
              </a:rPr>
              <a:t>ᾳ₄</a:t>
            </a:r>
            <a:r>
              <a:rPr lang="fa-IR" dirty="0" smtClean="0">
                <a:latin typeface="Calibri" panose="020F0502020204030204" pitchFamily="34" charset="0"/>
              </a:rPr>
              <a:t>برای محلولهای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99" y="1236372"/>
            <a:ext cx="10225825" cy="127599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/>
              <a:t>در یک غلظت معین از یون هیدرژن </a:t>
            </a:r>
            <a:r>
              <a:rPr lang="el-G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ᾳ₄</a:t>
            </a:r>
            <a:r>
              <a:rPr lang="fa-IR" sz="3200" dirty="0" smtClean="0">
                <a:latin typeface="Calibri" panose="020F0502020204030204" pitchFamily="34" charset="0"/>
              </a:rPr>
              <a:t>را به دست آورد در این صورت </a:t>
            </a:r>
            <a:r>
              <a:rPr lang="el-G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ᾳ₄</a:t>
            </a:r>
            <a:r>
              <a:rPr lang="fa-IR" sz="3200" dirty="0" smtClean="0">
                <a:latin typeface="Calibri" panose="020F0502020204030204" pitchFamily="34" charset="0"/>
              </a:rPr>
              <a:t> برای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EDTA</a:t>
            </a:r>
            <a:r>
              <a:rPr lang="fa-IR" sz="3200" dirty="0" smtClean="0">
                <a:latin typeface="Calibri" panose="020F0502020204030204" pitchFamily="34" charset="0"/>
              </a:rPr>
              <a:t> عبارت از 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641154"/>
            <a:ext cx="7130126" cy="386267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512158" y="2176530"/>
            <a:ext cx="710227" cy="3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618" y="173350"/>
            <a:ext cx="6636398" cy="88271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B0F0"/>
                </a:solidFill>
              </a:rPr>
              <a:t>تعریف </a:t>
            </a:r>
            <a:r>
              <a:rPr lang="fa-IR" dirty="0" err="1" smtClean="0">
                <a:solidFill>
                  <a:srgbClr val="00B0F0"/>
                </a:solidFill>
              </a:rPr>
              <a:t>لیگاند</a:t>
            </a:r>
            <a:r>
              <a:rPr lang="fa-IR" dirty="0" smtClean="0">
                <a:solidFill>
                  <a:srgbClr val="00B0F0"/>
                </a:solidFill>
              </a:rPr>
              <a:t> و عدد </a:t>
            </a:r>
            <a:r>
              <a:rPr lang="fa-IR" dirty="0" err="1" smtClean="0">
                <a:solidFill>
                  <a:srgbClr val="00B0F0"/>
                </a:solidFill>
              </a:rPr>
              <a:t>کوءوردیناسیون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0117" y="1159099"/>
            <a:ext cx="8915400" cy="5215944"/>
          </a:xfrm>
        </p:spPr>
        <p:txBody>
          <a:bodyPr>
            <a:noAutofit/>
          </a:bodyPr>
          <a:lstStyle/>
          <a:p>
            <a:pPr algn="r" rtl="1"/>
            <a:r>
              <a:rPr lang="fa-IR" sz="4800" dirty="0" err="1" smtClean="0">
                <a:solidFill>
                  <a:srgbClr val="00B0F0"/>
                </a:solidFill>
                <a:cs typeface="B Nazanin" panose="00000400000000000000" pitchFamily="2" charset="-78"/>
              </a:rPr>
              <a:t>لیگاند</a:t>
            </a:r>
            <a:r>
              <a:rPr lang="fa-IR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←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یون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یا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مولکولی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است که با دادن یک زوج الکترون به یک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کاتیون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پیوند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کوالانسی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با ان تشکیل میدهد که در ان زوج الکترون بین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لیگاند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کلتیون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مشترک است</a:t>
            </a:r>
          </a:p>
          <a:p>
            <a:pPr algn="r" rtl="1"/>
            <a:endParaRPr lang="fa-IR" sz="4000" dirty="0">
              <a:cs typeface="B Nazanin" panose="00000400000000000000" pitchFamily="2" charset="-78"/>
            </a:endParaRPr>
          </a:p>
          <a:p>
            <a:pPr algn="r" rtl="1"/>
            <a:r>
              <a:rPr lang="fa-IR" sz="48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عدد </a:t>
            </a:r>
            <a:r>
              <a:rPr lang="fa-IR" sz="4800" dirty="0" err="1" smtClean="0">
                <a:solidFill>
                  <a:srgbClr val="00B0F0"/>
                </a:solidFill>
                <a:cs typeface="B Nazanin" panose="00000400000000000000" pitchFamily="2" charset="-78"/>
              </a:rPr>
              <a:t>کوءوردیناسیون</a:t>
            </a:r>
            <a:r>
              <a:rPr lang="fa-IR" sz="4000" dirty="0" smtClean="0">
                <a:cs typeface="B Nazanin" panose="00000400000000000000" pitchFamily="2" charset="-78"/>
              </a:rPr>
              <a:t>←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تعداد پیوند های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کوالانسی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که یک </a:t>
            </a:r>
            <a:r>
              <a:rPr lang="fa-IR" sz="4000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کاتیون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تمایل دارد با گونه الکترون دهنده ها برقرار کند </a:t>
            </a:r>
          </a:p>
        </p:txBody>
      </p:sp>
    </p:spTree>
    <p:extLst>
      <p:ext uri="{BB962C8B-B14F-4D97-AF65-F5344CB8AC3E}">
        <p14:creationId xmlns:p14="http://schemas.microsoft.com/office/powerpoint/2010/main" val="3786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038" y="443805"/>
            <a:ext cx="1129069" cy="650898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نکته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9" y="1387441"/>
            <a:ext cx="4891912" cy="4292142"/>
          </a:xfrm>
        </p:spPr>
      </p:pic>
    </p:spTree>
    <p:extLst>
      <p:ext uri="{BB962C8B-B14F-4D97-AF65-F5344CB8AC3E}">
        <p14:creationId xmlns:p14="http://schemas.microsoft.com/office/powerpoint/2010/main" val="277257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04" y="1120462"/>
            <a:ext cx="10899305" cy="1280890"/>
          </a:xfrm>
        </p:spPr>
        <p:txBody>
          <a:bodyPr/>
          <a:lstStyle/>
          <a:p>
            <a:pPr algn="r" rtl="1"/>
            <a:r>
              <a:rPr lang="fa-IR" dirty="0" smtClean="0"/>
              <a:t>جدول 13-2 مقادیر </a:t>
            </a:r>
            <a:r>
              <a:rPr lang="el-GR" sz="4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ᾳ₄</a:t>
            </a:r>
            <a:r>
              <a:rPr lang="fa-IR" dirty="0" smtClean="0">
                <a:latin typeface="Calibri" panose="020F0502020204030204" pitchFamily="34" charset="0"/>
              </a:rPr>
              <a:t>برای </a:t>
            </a:r>
            <a:r>
              <a:rPr lang="en-US" dirty="0" smtClean="0">
                <a:latin typeface="Calibri" panose="020F0502020204030204" pitchFamily="34" charset="0"/>
              </a:rPr>
              <a:t>EDTA</a:t>
            </a:r>
            <a:r>
              <a:rPr lang="fa-IR" dirty="0" smtClean="0">
                <a:latin typeface="Calibri" panose="020F0502020204030204" pitchFamily="34" charset="0"/>
              </a:rPr>
              <a:t>در مقادیر انتخاب شده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pH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37" y="2149701"/>
            <a:ext cx="4803743" cy="4251099"/>
          </a:xfrm>
        </p:spPr>
      </p:pic>
    </p:spTree>
    <p:extLst>
      <p:ext uri="{BB962C8B-B14F-4D97-AF65-F5344CB8AC3E}">
        <p14:creationId xmlns:p14="http://schemas.microsoft.com/office/powerpoint/2010/main" val="429054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910" y="624110"/>
            <a:ext cx="1716668" cy="534989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13-1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98" y="624110"/>
            <a:ext cx="7123339" cy="5480476"/>
          </a:xfrm>
        </p:spPr>
      </p:pic>
    </p:spTree>
    <p:extLst>
      <p:ext uri="{BB962C8B-B14F-4D97-AF65-F5344CB8AC3E}">
        <p14:creationId xmlns:p14="http://schemas.microsoft.com/office/powerpoint/2010/main" val="408589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786" y="714262"/>
            <a:ext cx="1240150" cy="895597"/>
          </a:xfrm>
        </p:spPr>
        <p:txBody>
          <a:bodyPr/>
          <a:lstStyle/>
          <a:p>
            <a:pPr algn="r" rtl="1"/>
            <a:r>
              <a:rPr lang="fa-IR" dirty="0" smtClean="0"/>
              <a:t>ادامه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73" y="714262"/>
            <a:ext cx="156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13-1</a:t>
            </a:r>
            <a:endParaRPr lang="en-US" sz="24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00" y="2177565"/>
            <a:ext cx="7583706" cy="3244441"/>
          </a:xfrm>
        </p:spPr>
      </p:pic>
    </p:spTree>
    <p:extLst>
      <p:ext uri="{BB962C8B-B14F-4D97-AF65-F5344CB8AC3E}">
        <p14:creationId xmlns:p14="http://schemas.microsoft.com/office/powerpoint/2010/main" val="416998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786" y="1126386"/>
            <a:ext cx="1188635" cy="650898"/>
          </a:xfrm>
        </p:spPr>
        <p:txBody>
          <a:bodyPr/>
          <a:lstStyle/>
          <a:p>
            <a:pPr algn="r" rtl="1"/>
            <a:r>
              <a:rPr lang="fa-IR" dirty="0" smtClean="0"/>
              <a:t>نکته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85" y="1945728"/>
            <a:ext cx="7694156" cy="2909608"/>
          </a:xfrm>
        </p:spPr>
      </p:pic>
    </p:spTree>
    <p:extLst>
      <p:ext uri="{BB962C8B-B14F-4D97-AF65-F5344CB8AC3E}">
        <p14:creationId xmlns:p14="http://schemas.microsoft.com/office/powerpoint/2010/main" val="140380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727141"/>
            <a:ext cx="1867437" cy="612262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13-2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67" y="459346"/>
            <a:ext cx="5766378" cy="588993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305318"/>
            <a:ext cx="3515932" cy="13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0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650" y="482440"/>
            <a:ext cx="1309374" cy="869839"/>
          </a:xfrm>
        </p:spPr>
        <p:txBody>
          <a:bodyPr/>
          <a:lstStyle/>
          <a:p>
            <a:r>
              <a:rPr lang="fa-IR" dirty="0" smtClean="0"/>
              <a:t>ادامه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6528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13-2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85610" y="2030569"/>
            <a:ext cx="3506833" cy="789905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تقریب قابل قبول است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52" y="315015"/>
            <a:ext cx="6865843" cy="478392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52" y="5098943"/>
            <a:ext cx="6865843" cy="11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9" y="5299139"/>
            <a:ext cx="2897746" cy="689537"/>
          </a:xfrm>
        </p:spPr>
        <p:txBody>
          <a:bodyPr>
            <a:normAutofit fontScale="90000"/>
          </a:bodyPr>
          <a:lstStyle/>
          <a:p>
            <a:r>
              <a:rPr lang="fa-IR" sz="2400" dirty="0" smtClean="0"/>
              <a:t>تقریب قابل قبول است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171528"/>
            <a:ext cx="7419684" cy="6446392"/>
          </a:xfrm>
        </p:spPr>
      </p:pic>
      <p:sp>
        <p:nvSpPr>
          <p:cNvPr id="5" name="Rectangle 4"/>
          <p:cNvSpPr/>
          <p:nvPr/>
        </p:nvSpPr>
        <p:spPr>
          <a:xfrm>
            <a:off x="0" y="771591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5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6" y="1680177"/>
            <a:ext cx="10937942" cy="116605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به دست آوردن منحنی تیتراسیون</a:t>
            </a:r>
            <a:r>
              <a:rPr lang="en-US" dirty="0" smtClean="0"/>
              <a:t>EDTA</a:t>
            </a:r>
            <a:r>
              <a:rPr lang="fa-IR" dirty="0" smtClean="0"/>
              <a:t>با استفاده از مثال 13-4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9" y="3065172"/>
            <a:ext cx="6761407" cy="1532586"/>
          </a:xfrm>
        </p:spPr>
      </p:pic>
    </p:spTree>
    <p:extLst>
      <p:ext uri="{BB962C8B-B14F-4D97-AF65-F5344CB8AC3E}">
        <p14:creationId xmlns:p14="http://schemas.microsoft.com/office/powerpoint/2010/main" val="2915764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262"/>
            <a:ext cx="1579830" cy="663777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مثال 13-4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1" y="515155"/>
            <a:ext cx="7057268" cy="5795493"/>
          </a:xfrm>
        </p:spPr>
      </p:pic>
    </p:spTree>
    <p:extLst>
      <p:ext uri="{BB962C8B-B14F-4D97-AF65-F5344CB8AC3E}">
        <p14:creationId xmlns:p14="http://schemas.microsoft.com/office/powerpoint/2010/main" val="400892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6225" y="601013"/>
            <a:ext cx="9611418" cy="5928576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روش های کمپلکس سنجی روش های تیتر سنجی </a:t>
            </a:r>
            <a:r>
              <a:rPr lang="fa-IR" sz="3600" dirty="0" err="1" smtClean="0">
                <a:cs typeface="B Nazanin" panose="00000400000000000000" pitchFamily="2" charset="-78"/>
              </a:rPr>
              <a:t>هستنند</a:t>
            </a:r>
            <a:r>
              <a:rPr lang="fa-IR" sz="3600" dirty="0" smtClean="0">
                <a:cs typeface="B Nazanin" panose="00000400000000000000" pitchFamily="2" charset="-78"/>
              </a:rPr>
              <a:t> که بر پایه واکنش های تشکیل کمپلکس بنا نهاده شده </a:t>
            </a:r>
            <a:r>
              <a:rPr lang="fa-IR" sz="3600" dirty="0" err="1" smtClean="0">
                <a:cs typeface="B Nazanin" panose="00000400000000000000" pitchFamily="2" charset="-78"/>
              </a:rPr>
              <a:t>اند</a:t>
            </a:r>
            <a:endParaRPr lang="fa-IR" sz="3600" dirty="0" smtClean="0">
              <a:cs typeface="B Nazanin" panose="00000400000000000000" pitchFamily="2" charset="-78"/>
            </a:endParaRPr>
          </a:p>
          <a:p>
            <a:pPr algn="r" rtl="1"/>
            <a:endParaRPr lang="fa-IR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کی لیت</a:t>
            </a:r>
            <a:r>
              <a:rPr lang="fa-IR" sz="3600" dirty="0" smtClean="0">
                <a:cs typeface="B Nazanin" panose="00000400000000000000" pitchFamily="2" charset="-78"/>
              </a:rPr>
              <a:t>← یک کمپلکس حلقه ای است و زمانی حاصل  میشود که یگ کاتیون به 2 یا چن گروه دهنده از یک لیگاند تک متصل شود</a:t>
            </a:r>
            <a:endParaRPr lang="fa-IR" sz="4400" dirty="0" smtClean="0"/>
          </a:p>
          <a:p>
            <a:pPr lvl="7" algn="r" rtl="1"/>
            <a:r>
              <a:rPr lang="fa-IR" sz="36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دندانه</a:t>
            </a:r>
            <a:r>
              <a:rPr lang="fa-IR" sz="3600" dirty="0" smtClean="0">
                <a:cs typeface="B Nazanin" panose="00000400000000000000" pitchFamily="2" charset="-78"/>
              </a:rPr>
              <a:t>← به معنی دارا بودن تصویری دندانه شکل است و به گروه های الکترون دهنده دندانه میگوییم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4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60" y="727141"/>
            <a:ext cx="1360889" cy="560746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مثال13-4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29" y="330557"/>
            <a:ext cx="7480508" cy="6173273"/>
          </a:xfrm>
        </p:spPr>
      </p:pic>
    </p:spTree>
    <p:extLst>
      <p:ext uri="{BB962C8B-B14F-4D97-AF65-F5344CB8AC3E}">
        <p14:creationId xmlns:p14="http://schemas.microsoft.com/office/powerpoint/2010/main" val="3751492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020"/>
            <a:ext cx="1979075" cy="560746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مثال13-4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22" y="382073"/>
            <a:ext cx="7280578" cy="6173273"/>
          </a:xfrm>
        </p:spPr>
      </p:pic>
    </p:spTree>
    <p:extLst>
      <p:ext uri="{BB962C8B-B14F-4D97-AF65-F5344CB8AC3E}">
        <p14:creationId xmlns:p14="http://schemas.microsoft.com/office/powerpoint/2010/main" val="2802106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0" y="1385048"/>
            <a:ext cx="4150775" cy="287767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نکات مربوط به شکل اسلاید های بعدی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4" y="329478"/>
            <a:ext cx="6529588" cy="6273027"/>
          </a:xfrm>
        </p:spPr>
      </p:pic>
    </p:spTree>
    <p:extLst>
      <p:ext uri="{BB962C8B-B14F-4D97-AF65-F5344CB8AC3E}">
        <p14:creationId xmlns:p14="http://schemas.microsoft.com/office/powerpoint/2010/main" val="3043033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778" y="559717"/>
            <a:ext cx="7885648" cy="1280890"/>
          </a:xfrm>
        </p:spPr>
        <p:txBody>
          <a:bodyPr/>
          <a:lstStyle/>
          <a:p>
            <a:pPr algn="r" rtl="1"/>
            <a:r>
              <a:rPr lang="fa-IR" dirty="0"/>
              <a:t>نکات مربوط به شکل اسلاید های بعدی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210" y="2046668"/>
            <a:ext cx="8915400" cy="4573073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</a:rPr>
              <a:t>نقاط پایانی تیتراسیون های </a:t>
            </a:r>
            <a:r>
              <a:rPr lang="en-US" sz="3200" dirty="0" smtClean="0">
                <a:solidFill>
                  <a:srgbClr val="FF0000"/>
                </a:solidFill>
              </a:rPr>
              <a:t>EDTA</a:t>
            </a:r>
            <a:r>
              <a:rPr lang="fa-IR" sz="3200" dirty="0" smtClean="0">
                <a:solidFill>
                  <a:srgbClr val="FFFF00"/>
                </a:solidFill>
              </a:rPr>
              <a:t>با کاهش </a:t>
            </a:r>
            <a:r>
              <a:rPr lang="en-US" sz="3200" dirty="0" smtClean="0">
                <a:solidFill>
                  <a:srgbClr val="FF0000"/>
                </a:solidFill>
              </a:rPr>
              <a:t>pH</a:t>
            </a:r>
            <a:r>
              <a:rPr lang="fa-IR" sz="3200" dirty="0" smtClean="0">
                <a:solidFill>
                  <a:srgbClr val="FFFF00"/>
                </a:solidFill>
              </a:rPr>
              <a:t>کمتر تیزند زیرا تحت این شرایط تشکیل کمپلکس کمتر کامل است</a:t>
            </a:r>
          </a:p>
          <a:p>
            <a:pPr marL="0" indent="0" algn="r" rtl="1">
              <a:buNone/>
            </a:pPr>
            <a:endParaRPr lang="fa-IR" sz="3200" dirty="0" smtClean="0"/>
          </a:p>
          <a:p>
            <a:pPr algn="r" rtl="1"/>
            <a:r>
              <a:rPr lang="fa-IR" sz="3200" dirty="0" smtClean="0">
                <a:solidFill>
                  <a:srgbClr val="FFFF00"/>
                </a:solidFill>
              </a:rPr>
              <a:t>شکل </a:t>
            </a:r>
            <a:r>
              <a:rPr lang="fa-IR" sz="3200" dirty="0" smtClean="0">
                <a:solidFill>
                  <a:srgbClr val="FF0000"/>
                </a:solidFill>
              </a:rPr>
              <a:t>13-8</a:t>
            </a:r>
            <a:r>
              <a:rPr lang="fa-IR" sz="3200" dirty="0" smtClean="0">
                <a:solidFill>
                  <a:srgbClr val="FFFF00"/>
                </a:solidFill>
              </a:rPr>
              <a:t>نشان میدهد که اکثر کاتیون های با بار </a:t>
            </a:r>
            <a:r>
              <a:rPr lang="fa-IR" sz="3200" dirty="0" smtClean="0">
                <a:solidFill>
                  <a:srgbClr val="FF0000"/>
                </a:solidFill>
              </a:rPr>
              <a:t>3+</a:t>
            </a:r>
            <a:r>
              <a:rPr lang="fa-IR" sz="3200" dirty="0" smtClean="0">
                <a:solidFill>
                  <a:srgbClr val="FFFF00"/>
                </a:solidFill>
              </a:rPr>
              <a:t> و </a:t>
            </a:r>
            <a:r>
              <a:rPr lang="fa-IR" sz="3200" dirty="0">
                <a:solidFill>
                  <a:srgbClr val="FF0000"/>
                </a:solidFill>
              </a:rPr>
              <a:t>4</a:t>
            </a:r>
            <a:r>
              <a:rPr lang="fa-IR" sz="3200" dirty="0" smtClean="0">
                <a:solidFill>
                  <a:srgbClr val="FF0000"/>
                </a:solidFill>
              </a:rPr>
              <a:t>+</a:t>
            </a:r>
            <a:r>
              <a:rPr lang="fa-IR" sz="3200" dirty="0" smtClean="0">
                <a:solidFill>
                  <a:srgbClr val="FFFF00"/>
                </a:solidFill>
              </a:rPr>
              <a:t> میتوانند در محلولی که بطور واضح اسیدی است تیتر شوند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1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140"/>
            <a:ext cx="2313926" cy="93423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</a:rPr>
              <a:t>شکل 13-5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2" y="598351"/>
            <a:ext cx="6671256" cy="577402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63" y="3241265"/>
            <a:ext cx="3455332" cy="31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5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93" y="613616"/>
            <a:ext cx="5874407" cy="5503849"/>
          </a:xfrm>
        </p:spPr>
      </p:pic>
    </p:spTree>
    <p:extLst>
      <p:ext uri="{BB962C8B-B14F-4D97-AF65-F5344CB8AC3E}">
        <p14:creationId xmlns:p14="http://schemas.microsoft.com/office/powerpoint/2010/main" val="172589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74" y="1210440"/>
            <a:ext cx="5990647" cy="4649447"/>
          </a:xfrm>
        </p:spPr>
      </p:pic>
    </p:spTree>
    <p:extLst>
      <p:ext uri="{BB962C8B-B14F-4D97-AF65-F5344CB8AC3E}">
        <p14:creationId xmlns:p14="http://schemas.microsoft.com/office/powerpoint/2010/main" val="64559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49" y="691167"/>
            <a:ext cx="6888086" cy="567099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748059"/>
            <a:ext cx="3464417" cy="11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3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713"/>
            <a:ext cx="11908129" cy="128089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تاثیر سایر عوامل کمپلکس دهنده بر منحنی های تیتراسیون با </a:t>
            </a:r>
            <a:r>
              <a:rPr lang="en-US" sz="3200" dirty="0" smtClean="0"/>
              <a:t>EDTA</a:t>
            </a:r>
            <a:endParaRPr lang="en-US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58" y="1006976"/>
            <a:ext cx="7443273" cy="5664279"/>
          </a:xfrm>
        </p:spPr>
      </p:pic>
    </p:spTree>
    <p:extLst>
      <p:ext uri="{BB962C8B-B14F-4D97-AF65-F5344CB8AC3E}">
        <p14:creationId xmlns:p14="http://schemas.microsoft.com/office/powerpoint/2010/main" val="477274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0" y="649868"/>
            <a:ext cx="1613637" cy="934234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نکته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150" y="1584102"/>
            <a:ext cx="8915400" cy="377762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/>
              <a:t>اغلب در تیتراسیون های با </a:t>
            </a:r>
            <a:r>
              <a:rPr lang="en-US" sz="4000" dirty="0" smtClean="0">
                <a:solidFill>
                  <a:srgbClr val="FF0000"/>
                </a:solidFill>
              </a:rPr>
              <a:t>EDTA</a:t>
            </a:r>
            <a:r>
              <a:rPr lang="fa-IR" sz="4000" dirty="0" smtClean="0"/>
              <a:t>باید از عوامل کمپلکس دهنده کمکی استفاده کرد تااز رسوب دادن آتالیت به صورت اکسید ابدار جلوگیری شود این واکنشگر ها باعث نقاط پایانی کمتر تیز می شوند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142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7" y="1705936"/>
            <a:ext cx="9182637" cy="4733501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6" y="1705936"/>
            <a:ext cx="4025860" cy="73279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46" y="379650"/>
            <a:ext cx="670898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5" y="108955"/>
            <a:ext cx="11659159" cy="88271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تاثیر سایر عوامل کمپلکس دهنده بر منحنی های تیتراسیون با </a:t>
            </a:r>
            <a:r>
              <a:rPr lang="en-US" sz="3200" dirty="0"/>
              <a:t>EDTA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82" y="991673"/>
            <a:ext cx="7635423" cy="5271752"/>
          </a:xfrm>
        </p:spPr>
      </p:pic>
    </p:spTree>
    <p:extLst>
      <p:ext uri="{BB962C8B-B14F-4D97-AF65-F5344CB8AC3E}">
        <p14:creationId xmlns:p14="http://schemas.microsoft.com/office/powerpoint/2010/main" val="270471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1" y="173349"/>
            <a:ext cx="10680365" cy="741051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/>
              <a:t>تاثیر سایر عوامل کمپلکس دهنده بر منحنی های تیتراسیون با </a:t>
            </a:r>
            <a:r>
              <a:rPr lang="en-US" sz="3200" dirty="0"/>
              <a:t>EDTA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27" y="1103545"/>
            <a:ext cx="7583357" cy="5464680"/>
          </a:xfrm>
        </p:spPr>
      </p:pic>
    </p:spTree>
    <p:extLst>
      <p:ext uri="{BB962C8B-B14F-4D97-AF65-F5344CB8AC3E}">
        <p14:creationId xmlns:p14="http://schemas.microsoft.com/office/powerpoint/2010/main" val="2526454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020"/>
            <a:ext cx="1566951" cy="52211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</a:rPr>
              <a:t>مثال 13-5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6" y="2005627"/>
            <a:ext cx="6864438" cy="2180007"/>
          </a:xfrm>
        </p:spPr>
      </p:pic>
    </p:spTree>
    <p:extLst>
      <p:ext uri="{BB962C8B-B14F-4D97-AF65-F5344CB8AC3E}">
        <p14:creationId xmlns:p14="http://schemas.microsoft.com/office/powerpoint/2010/main" val="1281115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262"/>
            <a:ext cx="1566951" cy="47059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</a:rPr>
              <a:t>مثال 13-5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30" y="536620"/>
            <a:ext cx="7283465" cy="5812664"/>
          </a:xfrm>
        </p:spPr>
      </p:pic>
    </p:spTree>
    <p:extLst>
      <p:ext uri="{BB962C8B-B14F-4D97-AF65-F5344CB8AC3E}">
        <p14:creationId xmlns:p14="http://schemas.microsoft.com/office/powerpoint/2010/main" val="4210454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020"/>
            <a:ext cx="2210895" cy="70241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</a:rPr>
              <a:t>مثال 13-5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1" y="740020"/>
            <a:ext cx="7265667" cy="5467597"/>
          </a:xfrm>
        </p:spPr>
      </p:pic>
    </p:spTree>
    <p:extLst>
      <p:ext uri="{BB962C8B-B14F-4D97-AF65-F5344CB8AC3E}">
        <p14:creationId xmlns:p14="http://schemas.microsoft.com/office/powerpoint/2010/main" val="868096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28" y="121834"/>
            <a:ext cx="2391199" cy="48589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ادامه 13-5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0" y="364783"/>
            <a:ext cx="7777843" cy="5958744"/>
          </a:xfrm>
        </p:spPr>
      </p:pic>
    </p:spTree>
    <p:extLst>
      <p:ext uri="{BB962C8B-B14F-4D97-AF65-F5344CB8AC3E}">
        <p14:creationId xmlns:p14="http://schemas.microsoft.com/office/powerpoint/2010/main" val="1617307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94" y="121834"/>
            <a:ext cx="2172258" cy="844081"/>
          </a:xfrm>
        </p:spPr>
        <p:txBody>
          <a:bodyPr/>
          <a:lstStyle/>
          <a:p>
            <a:r>
              <a:rPr lang="fa-IR" dirty="0" smtClean="0"/>
              <a:t>ادامه 13-5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90" y="794196"/>
            <a:ext cx="7473370" cy="5464935"/>
          </a:xfrm>
        </p:spPr>
      </p:pic>
    </p:spTree>
    <p:extLst>
      <p:ext uri="{BB962C8B-B14F-4D97-AF65-F5344CB8AC3E}">
        <p14:creationId xmlns:p14="http://schemas.microsoft.com/office/powerpoint/2010/main" val="3798055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760" y="160471"/>
            <a:ext cx="2558624" cy="921355"/>
          </a:xfrm>
        </p:spPr>
        <p:txBody>
          <a:bodyPr/>
          <a:lstStyle/>
          <a:p>
            <a:r>
              <a:rPr lang="fa-IR" dirty="0" smtClean="0"/>
              <a:t>شکل 13-9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34" y="1081826"/>
            <a:ext cx="5522939" cy="520306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54" y="3589941"/>
            <a:ext cx="3794995" cy="25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7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473" y="121834"/>
            <a:ext cx="7228826" cy="921355"/>
          </a:xfrm>
        </p:spPr>
        <p:txBody>
          <a:bodyPr/>
          <a:lstStyle/>
          <a:p>
            <a:pPr algn="r" rtl="1"/>
            <a:r>
              <a:rPr lang="fa-IR" dirty="0" smtClean="0"/>
              <a:t>شناساگر برای تیتراسیون های </a:t>
            </a:r>
            <a:r>
              <a:rPr lang="en-US" dirty="0" smtClean="0"/>
              <a:t>ETDA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86" y="1239334"/>
            <a:ext cx="5458587" cy="439865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9" y="4162417"/>
            <a:ext cx="4932607" cy="19421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035639" y="3065172"/>
            <a:ext cx="1068947" cy="746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6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622" y="302138"/>
            <a:ext cx="7138674" cy="985749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/>
              <a:t>شناساگر برای تیتراسیون های </a:t>
            </a:r>
            <a:r>
              <a:rPr lang="en-US" dirty="0"/>
              <a:t>ETDA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1" y="1043188"/>
            <a:ext cx="7095268" cy="5570113"/>
          </a:xfrm>
        </p:spPr>
      </p:pic>
    </p:spTree>
    <p:extLst>
      <p:ext uri="{BB962C8B-B14F-4D97-AF65-F5344CB8AC3E}">
        <p14:creationId xmlns:p14="http://schemas.microsoft.com/office/powerpoint/2010/main" val="18595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90" y="1332449"/>
            <a:ext cx="7100036" cy="805444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تیتراسیون های با آمینوپلی کربوکسیلیک اسید ها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21" y="221904"/>
            <a:ext cx="4065947" cy="6256170"/>
          </a:xfrm>
        </p:spPr>
      </p:pic>
      <p:sp>
        <p:nvSpPr>
          <p:cNvPr id="3" name="Rectangle 2"/>
          <p:cNvSpPr/>
          <p:nvPr/>
        </p:nvSpPr>
        <p:spPr>
          <a:xfrm>
            <a:off x="1545464" y="2597055"/>
            <a:ext cx="6022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A5B592"/>
              </a:buClr>
              <a:buFont typeface="Wingdings 3" charset="2"/>
              <a:buChar char=""/>
            </a:pPr>
            <a:r>
              <a:rPr lang="fa-IR" sz="3600" dirty="0">
                <a:solidFill>
                  <a:prstClr val="white">
                    <a:lumMod val="75000"/>
                    <a:lumOff val="25000"/>
                  </a:prstClr>
                </a:solidFill>
                <a:latin typeface="Nabi" panose="02000500000000020002" pitchFamily="2" charset="0"/>
                <a:cs typeface="B Nazanin" panose="00000400000000000000" pitchFamily="2" charset="-78"/>
              </a:rPr>
              <a:t>لیگاند های </a:t>
            </a:r>
            <a:r>
              <a:rPr lang="fa-IR" sz="3600" dirty="0">
                <a:solidFill>
                  <a:srgbClr val="00B0F0"/>
                </a:solidFill>
                <a:latin typeface="Nabi" panose="02000500000000020002" pitchFamily="2" charset="0"/>
                <a:cs typeface="B Nazanin" panose="00000400000000000000" pitchFamily="2" charset="-78"/>
              </a:rPr>
              <a:t>4</a:t>
            </a:r>
            <a:r>
              <a:rPr lang="fa-IR" sz="3600" dirty="0">
                <a:solidFill>
                  <a:prstClr val="white">
                    <a:lumMod val="75000"/>
                    <a:lumOff val="25000"/>
                  </a:prstClr>
                </a:solidFill>
                <a:latin typeface="Nabi" panose="02000500000000020002" pitchFamily="2" charset="0"/>
                <a:cs typeface="B Nazanin" panose="00000400000000000000" pitchFamily="2" charset="-78"/>
              </a:rPr>
              <a:t>دندانه ای و شش دندانه ای به عنوان تیتر کننده به دو دلیل نسبت به لیگاند ها یا تعداد گروه های دهنده کمتر برتری دارند اولا واکنش آن ها با کاتیون کامل تر است و ثانیا کمپلکس ها</a:t>
            </a:r>
            <a:r>
              <a:rPr lang="fa-IR" sz="3600" dirty="0">
                <a:solidFill>
                  <a:srgbClr val="00B0F0"/>
                </a:solidFill>
                <a:latin typeface="Nabi" panose="02000500000000020002" pitchFamily="2" charset="0"/>
                <a:cs typeface="B Nazanin" panose="00000400000000000000" pitchFamily="2" charset="-78"/>
              </a:rPr>
              <a:t>1⁞1</a:t>
            </a:r>
            <a:r>
              <a:rPr lang="fa-IR" sz="3600" dirty="0">
                <a:solidFill>
                  <a:prstClr val="white">
                    <a:lumMod val="75000"/>
                    <a:lumOff val="25000"/>
                  </a:prstClr>
                </a:solidFill>
                <a:latin typeface="Nabi" panose="02000500000000020002" pitchFamily="2" charset="0"/>
                <a:cs typeface="B Nazanin" panose="00000400000000000000" pitchFamily="2" charset="-78"/>
              </a:rPr>
              <a:t>تولید میکنند</a:t>
            </a:r>
          </a:p>
        </p:txBody>
      </p:sp>
    </p:spTree>
    <p:extLst>
      <p:ext uri="{BB962C8B-B14F-4D97-AF65-F5344CB8AC3E}">
        <p14:creationId xmlns:p14="http://schemas.microsoft.com/office/powerpoint/2010/main" val="4095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993" y="740020"/>
            <a:ext cx="4459868" cy="1280890"/>
          </a:xfrm>
        </p:spPr>
        <p:txBody>
          <a:bodyPr/>
          <a:lstStyle/>
          <a:p>
            <a:pPr algn="r" rtl="1"/>
            <a:r>
              <a:rPr lang="fa-IR" dirty="0" smtClean="0"/>
              <a:t>سیاه اریوکروم سیاه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2" y="1737575"/>
            <a:ext cx="6451977" cy="4199586"/>
          </a:xfrm>
        </p:spPr>
      </p:pic>
    </p:spTree>
    <p:extLst>
      <p:ext uri="{BB962C8B-B14F-4D97-AF65-F5344CB8AC3E}">
        <p14:creationId xmlns:p14="http://schemas.microsoft.com/office/powerpoint/2010/main" val="2225677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08955"/>
            <a:ext cx="2249531" cy="805445"/>
          </a:xfrm>
        </p:spPr>
        <p:txBody>
          <a:bodyPr/>
          <a:lstStyle/>
          <a:p>
            <a:r>
              <a:rPr lang="fa-IR" dirty="0" smtClean="0"/>
              <a:t>مثال13-6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4" y="1421632"/>
            <a:ext cx="7552287" cy="4283707"/>
          </a:xfrm>
        </p:spPr>
      </p:pic>
    </p:spTree>
    <p:extLst>
      <p:ext uri="{BB962C8B-B14F-4D97-AF65-F5344CB8AC3E}">
        <p14:creationId xmlns:p14="http://schemas.microsoft.com/office/powerpoint/2010/main" val="397491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104" y="439510"/>
            <a:ext cx="3769238" cy="818324"/>
          </a:xfrm>
        </p:spPr>
        <p:txBody>
          <a:bodyPr/>
          <a:lstStyle/>
          <a:p>
            <a:r>
              <a:rPr lang="fa-IR" dirty="0" smtClean="0"/>
              <a:t>ادامه مثال 13-6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93" y="1257834"/>
            <a:ext cx="6814861" cy="5291071"/>
          </a:xfrm>
        </p:spPr>
      </p:pic>
    </p:spTree>
    <p:extLst>
      <p:ext uri="{BB962C8B-B14F-4D97-AF65-F5344CB8AC3E}">
        <p14:creationId xmlns:p14="http://schemas.microsoft.com/office/powerpoint/2010/main" val="2178594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53" y="224865"/>
            <a:ext cx="1116190" cy="908476"/>
          </a:xfrm>
        </p:spPr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19" y="961622"/>
            <a:ext cx="7674470" cy="5349026"/>
          </a:xfrm>
        </p:spPr>
      </p:pic>
    </p:spTree>
    <p:extLst>
      <p:ext uri="{BB962C8B-B14F-4D97-AF65-F5344CB8AC3E}">
        <p14:creationId xmlns:p14="http://schemas.microsoft.com/office/powerpoint/2010/main" val="1154012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0" y="121834"/>
            <a:ext cx="8911687" cy="128089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</a:rPr>
              <a:t>روش های به کار رفته در تیتراسیون با </a:t>
            </a:r>
            <a:r>
              <a:rPr lang="en-US" dirty="0" smtClean="0">
                <a:solidFill>
                  <a:srgbClr val="FFFF00"/>
                </a:solidFill>
              </a:rPr>
              <a:t>EDTA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60" y="1609859"/>
            <a:ext cx="11092488" cy="5383369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1-روش مستقیم               </a:t>
            </a:r>
            <a:r>
              <a:rPr lang="fa-IR" sz="2000" dirty="0" smtClean="0"/>
              <a:t>روشی که بر پایه شناساگر ها برای یون آنالیت بنا نهاده شده اند</a:t>
            </a:r>
          </a:p>
          <a:p>
            <a:pPr algn="r" rtl="1"/>
            <a:r>
              <a:rPr lang="fa-IR" sz="2000" dirty="0"/>
              <a:t> </a:t>
            </a:r>
            <a:r>
              <a:rPr lang="fa-IR" sz="2000" dirty="0" smtClean="0"/>
              <a:t>                                          روش های مبتنی بر شناساگر ها برای یک یون فلزی افزوده شده </a:t>
            </a:r>
          </a:p>
          <a:p>
            <a:pPr algn="r" rtl="1"/>
            <a:r>
              <a:rPr lang="fa-IR" sz="2000" dirty="0"/>
              <a:t> </a:t>
            </a:r>
            <a:r>
              <a:rPr lang="fa-IR" sz="2000" dirty="0" smtClean="0"/>
              <a:t>                                         روش های پتانسیل سنجی</a:t>
            </a:r>
          </a:p>
          <a:p>
            <a:pPr algn="r" rtl="1"/>
            <a:r>
              <a:rPr lang="fa-IR" sz="2000" dirty="0" smtClean="0">
                <a:solidFill>
                  <a:srgbClr val="FF0000"/>
                </a:solidFill>
              </a:rPr>
              <a:t>روش های تیتراسیون مستقیم با شناساگر یون فلزی ساده ترین و در عین حال مناسبترین روش برای استفاده اند</a:t>
            </a:r>
            <a:endParaRPr lang="fa-IR" dirty="0" smtClean="0"/>
          </a:p>
          <a:p>
            <a:pPr algn="r" rtl="1"/>
            <a:r>
              <a:rPr lang="fa-IR" sz="2800" dirty="0" smtClean="0"/>
              <a:t>2</a:t>
            </a:r>
            <a:r>
              <a:rPr lang="fa-IR" sz="2400" dirty="0" smtClean="0"/>
              <a:t>- روش های تیتراسیون معکوس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</a:rPr>
              <a:t>روش های تیتراسیون معکوس زمانی که هیچ شناساگر مناسبی در دسترس نیست زمانی که واکنش بین آنالیت و </a:t>
            </a:r>
            <a:r>
              <a:rPr lang="en-US" sz="2400" dirty="0" smtClean="0">
                <a:solidFill>
                  <a:srgbClr val="FFFF00"/>
                </a:solidFill>
              </a:rPr>
              <a:t>EDTA</a:t>
            </a:r>
            <a:r>
              <a:rPr lang="fa-IR" sz="2400" dirty="0" smtClean="0">
                <a:solidFill>
                  <a:srgbClr val="FF0000"/>
                </a:solidFill>
              </a:rPr>
              <a:t>کند است یا زمانی که انالیت در </a:t>
            </a:r>
            <a:r>
              <a:rPr lang="en-US" sz="2400" dirty="0" smtClean="0">
                <a:solidFill>
                  <a:srgbClr val="FFFF00"/>
                </a:solidFill>
              </a:rPr>
              <a:t>pH</a:t>
            </a:r>
            <a:r>
              <a:rPr lang="fa-IR" sz="2400" dirty="0" smtClean="0">
                <a:solidFill>
                  <a:srgbClr val="FF0000"/>
                </a:solidFill>
              </a:rPr>
              <a:t>مورد لزوم برای تیتراسیون تشکیل رسوب میدهد کاربرد دارد </a:t>
            </a:r>
            <a:endParaRPr lang="fa-IR" sz="2400" dirty="0"/>
          </a:p>
          <a:p>
            <a:pPr algn="r" rtl="1"/>
            <a:r>
              <a:rPr lang="fa-IR" sz="2400" dirty="0" smtClean="0"/>
              <a:t>3-روش جانشینی</a:t>
            </a:r>
          </a:p>
          <a:p>
            <a:pPr algn="r" rtl="1"/>
            <a:endParaRPr lang="fa-IR" sz="2400" dirty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959144" y="1931831"/>
            <a:ext cx="1262129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00811" y="1957589"/>
            <a:ext cx="1120462" cy="86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100811" y="1957589"/>
            <a:ext cx="1120462" cy="43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81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2544" y="1602905"/>
            <a:ext cx="10195259" cy="1063022"/>
          </a:xfrm>
        </p:spPr>
        <p:txBody>
          <a:bodyPr>
            <a:normAutofit/>
          </a:bodyPr>
          <a:lstStyle/>
          <a:p>
            <a:r>
              <a:rPr lang="fa-IR" sz="2800" dirty="0"/>
              <a:t>روشی که بر پایه شناساگر ها برای یون آنالیت بنا نهاده شده اند</a:t>
            </a:r>
            <a:br>
              <a:rPr lang="fa-IR" sz="2800" dirty="0"/>
            </a:br>
            <a:endParaRPr lang="en-US" sz="28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3" y="2795567"/>
            <a:ext cx="7337779" cy="2652195"/>
          </a:xfrm>
        </p:spPr>
      </p:pic>
    </p:spTree>
    <p:extLst>
      <p:ext uri="{BB962C8B-B14F-4D97-AF65-F5344CB8AC3E}">
        <p14:creationId xmlns:p14="http://schemas.microsoft.com/office/powerpoint/2010/main" val="932387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2" y="1332448"/>
            <a:ext cx="11066731" cy="128089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روش های مبتنی بر شناساگر ها برای یک یون فلزی افزوده شده</a:t>
            </a:r>
            <a:endParaRPr lang="en-US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53" y="2239872"/>
            <a:ext cx="7421758" cy="4212443"/>
          </a:xfrm>
        </p:spPr>
      </p:pic>
    </p:spTree>
    <p:extLst>
      <p:ext uri="{BB962C8B-B14F-4D97-AF65-F5344CB8AC3E}">
        <p14:creationId xmlns:p14="http://schemas.microsoft.com/office/powerpoint/2010/main" val="2942274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750" y="1770330"/>
            <a:ext cx="5361389" cy="1280890"/>
          </a:xfrm>
        </p:spPr>
        <p:txBody>
          <a:bodyPr/>
          <a:lstStyle/>
          <a:p>
            <a:pPr algn="r" rtl="1"/>
            <a:r>
              <a:rPr lang="fa-IR" dirty="0"/>
              <a:t>روش های پتانسیل سنجی</a:t>
            </a:r>
            <a:br>
              <a:rPr lang="fa-IR" dirty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2778091"/>
            <a:ext cx="6695246" cy="1922698"/>
          </a:xfrm>
        </p:spPr>
      </p:pic>
    </p:spTree>
    <p:extLst>
      <p:ext uri="{BB962C8B-B14F-4D97-AF65-F5344CB8AC3E}">
        <p14:creationId xmlns:p14="http://schemas.microsoft.com/office/powerpoint/2010/main" val="836133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89" y="688504"/>
            <a:ext cx="5920010" cy="1280890"/>
          </a:xfrm>
        </p:spPr>
        <p:txBody>
          <a:bodyPr/>
          <a:lstStyle/>
          <a:p>
            <a:r>
              <a:rPr lang="fa-IR" dirty="0"/>
              <a:t>روش های تیتراسیون معکوس</a:t>
            </a:r>
            <a:br>
              <a:rPr lang="fa-IR" dirty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6" y="1642827"/>
            <a:ext cx="6932393" cy="280038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6" y="4443212"/>
            <a:ext cx="6932393" cy="12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9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478" y="958960"/>
            <a:ext cx="3292720" cy="741051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روش </a:t>
            </a:r>
            <a:r>
              <a:rPr lang="fa-IR" dirty="0"/>
              <a:t>جانشینی</a:t>
            </a:r>
            <a:br>
              <a:rPr lang="fa-IR" dirty="0"/>
            </a:b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42" y="2315019"/>
            <a:ext cx="6200554" cy="355774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3" y="4093892"/>
            <a:ext cx="3506637" cy="16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6" y="624110"/>
            <a:ext cx="9521266" cy="1280890"/>
          </a:xfrm>
        </p:spPr>
        <p:txBody>
          <a:bodyPr/>
          <a:lstStyle/>
          <a:p>
            <a:pPr algn="r" rtl="1"/>
            <a:r>
              <a:rPr lang="fa-IR" dirty="0" smtClean="0"/>
              <a:t>تیتراسیون های با آمینوپلی کربوکسیلیک اسیدها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6" y="2552812"/>
            <a:ext cx="7946265" cy="2418433"/>
          </a:xfrm>
        </p:spPr>
      </p:pic>
    </p:spTree>
    <p:extLst>
      <p:ext uri="{BB962C8B-B14F-4D97-AF65-F5344CB8AC3E}">
        <p14:creationId xmlns:p14="http://schemas.microsoft.com/office/powerpoint/2010/main" val="3609806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1311498"/>
            <a:ext cx="3970472" cy="2150771"/>
          </a:xfrm>
        </p:spPr>
        <p:txBody>
          <a:bodyPr/>
          <a:lstStyle/>
          <a:p>
            <a:pPr algn="r" rtl="1"/>
            <a:r>
              <a:rPr lang="fa-IR" dirty="0" smtClean="0"/>
              <a:t>وسعت تیتراسیون های </a:t>
            </a:r>
            <a:r>
              <a:rPr lang="en-US" dirty="0" smtClean="0"/>
              <a:t>EDTA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2" y="819952"/>
            <a:ext cx="6476987" cy="5645241"/>
          </a:xfrm>
        </p:spPr>
      </p:pic>
    </p:spTree>
    <p:extLst>
      <p:ext uri="{BB962C8B-B14F-4D97-AF65-F5344CB8AC3E}">
        <p14:creationId xmlns:p14="http://schemas.microsoft.com/office/powerpoint/2010/main" val="1857218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669" y="508200"/>
            <a:ext cx="1206343" cy="1037265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نکته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786" y="1927538"/>
            <a:ext cx="8915400" cy="3777622"/>
          </a:xfrm>
        </p:spPr>
        <p:txBody>
          <a:bodyPr/>
          <a:lstStyle/>
          <a:p>
            <a:pPr algn="r" rtl="1"/>
            <a:r>
              <a:rPr lang="fa-IR" sz="4000" dirty="0" smtClean="0"/>
              <a:t>عامل پوشاننده عمل کمپلکس دهنده ای است که به طور گزینشی با یک جز سازنده محلول واکنش می دهد و در نتیجه از مزاحمت آن در کار تجزیه جلوگیری میکند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114" y="211986"/>
            <a:ext cx="3571226" cy="947113"/>
          </a:xfrm>
        </p:spPr>
        <p:txBody>
          <a:bodyPr/>
          <a:lstStyle/>
          <a:p>
            <a:pPr algn="r" rtl="1"/>
            <a:r>
              <a:rPr lang="fa-IR" dirty="0" smtClean="0"/>
              <a:t>تعیین سختی آب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859" y="1159099"/>
            <a:ext cx="4443212" cy="296214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آب سخت شامل یون های کلسیم منیزیم و یون های سنگینی است که با صابون تشکیل رسوب میدهند ولی با شوینده ها این عمل انجام نمیشود</a:t>
            </a:r>
            <a:endParaRPr lang="en-US" sz="2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75" y="1006637"/>
            <a:ext cx="5976669" cy="56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28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41" y="1255175"/>
            <a:ext cx="9701570" cy="1280890"/>
          </a:xfrm>
        </p:spPr>
        <p:txBody>
          <a:bodyPr/>
          <a:lstStyle/>
          <a:p>
            <a:pPr algn="r" rtl="1"/>
            <a:r>
              <a:rPr lang="fa-IR" dirty="0" smtClean="0"/>
              <a:t>تیتراسیون های با عوامل کمپلکس دهنده معدنی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2536065"/>
            <a:ext cx="8242479" cy="3104366"/>
          </a:xfrm>
        </p:spPr>
      </p:pic>
    </p:spTree>
    <p:extLst>
      <p:ext uri="{BB962C8B-B14F-4D97-AF65-F5344CB8AC3E}">
        <p14:creationId xmlns:p14="http://schemas.microsoft.com/office/powerpoint/2010/main" val="36996893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262"/>
            <a:ext cx="1584101" cy="586504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جدول 13-3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20" y="1424106"/>
            <a:ext cx="8389212" cy="4332749"/>
          </a:xfrm>
        </p:spPr>
      </p:pic>
    </p:spTree>
    <p:extLst>
      <p:ext uri="{BB962C8B-B14F-4D97-AF65-F5344CB8AC3E}">
        <p14:creationId xmlns:p14="http://schemas.microsoft.com/office/powerpoint/2010/main" val="9303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1" y="341336"/>
            <a:ext cx="7512161" cy="869839"/>
          </a:xfrm>
        </p:spPr>
        <p:txBody>
          <a:bodyPr/>
          <a:lstStyle/>
          <a:p>
            <a:pPr algn="r" rtl="1"/>
            <a:r>
              <a:rPr lang="fa-IR" dirty="0" smtClean="0"/>
              <a:t>اتیلن دی آمین تترااستیک اسید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EDTA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424" y="1456435"/>
            <a:ext cx="8915400" cy="1622738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EDTA</a:t>
            </a:r>
            <a:r>
              <a:rPr lang="fa-IR" sz="2800" dirty="0" smtClean="0">
                <a:cs typeface="B Nazanin" panose="00000400000000000000" pitchFamily="2" charset="-78"/>
              </a:rPr>
              <a:t>نشانگری برای اتیلن دی آمین تترااستیک اسیداست</a:t>
            </a:r>
          </a:p>
          <a:p>
            <a:pPr algn="r" rtl="1"/>
            <a:r>
              <a:rPr lang="en-US" sz="28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ETDA</a:t>
            </a:r>
            <a:r>
              <a:rPr lang="fa-IR" sz="2800" dirty="0" smtClean="0">
                <a:cs typeface="B Nazanin" panose="00000400000000000000" pitchFamily="2" charset="-78"/>
              </a:rPr>
              <a:t>که یک لیگاند شش دندانه ای است جزء مهمترین و پر استفاده ترین واکنشگر ها در روش های تیترسنجی است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77" y="3569692"/>
            <a:ext cx="7292317" cy="27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4" y="862882"/>
            <a:ext cx="6323526" cy="515155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" y="862882"/>
            <a:ext cx="5422007" cy="5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9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690" y="495321"/>
            <a:ext cx="6529589" cy="792566"/>
          </a:xfrm>
        </p:spPr>
        <p:txBody>
          <a:bodyPr/>
          <a:lstStyle/>
          <a:p>
            <a:pPr algn="r" rtl="1"/>
            <a:r>
              <a:rPr lang="fa-IR" dirty="0" smtClean="0"/>
              <a:t>ساختار 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₄Y</a:t>
            </a:r>
            <a:r>
              <a:rPr lang="fa-IR" dirty="0" smtClean="0">
                <a:latin typeface="Calibri" panose="020F0502020204030204" pitchFamily="34" charset="0"/>
              </a:rPr>
              <a:t>و محصولات تفکیک آن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9" y="1889286"/>
            <a:ext cx="3399741" cy="3660411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43" y="2355127"/>
            <a:ext cx="3026533" cy="3194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1744" y="1579379"/>
            <a:ext cx="36511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600" dirty="0">
                <a:solidFill>
                  <a:prstClr val="white"/>
                </a:solidFill>
                <a:cs typeface="B Nazanin" panose="00000400000000000000" pitchFamily="2" charset="-78"/>
              </a:rPr>
              <a:t>محلول های استاندارد</a:t>
            </a:r>
            <a:r>
              <a:rPr lang="en-US" sz="2800" dirty="0">
                <a:solidFill>
                  <a:srgbClr val="00B0F0"/>
                </a:solidFill>
                <a:cs typeface="B Nazanin" panose="00000400000000000000" pitchFamily="2" charset="-78"/>
              </a:rPr>
              <a:t>ETDA</a:t>
            </a:r>
            <a:r>
              <a:rPr lang="fa-IR" sz="3600" dirty="0">
                <a:solidFill>
                  <a:prstClr val="white"/>
                </a:solidFill>
                <a:cs typeface="B Nazanin" panose="00000400000000000000" pitchFamily="2" charset="-78"/>
              </a:rPr>
              <a:t> از انحلال اوزان معینی از </a:t>
            </a:r>
            <a:r>
              <a:rPr lang="en-US" sz="3600" dirty="0">
                <a:solidFill>
                  <a:srgbClr val="00B0F0"/>
                </a:solidFill>
                <a:cs typeface="B Nazanin" panose="00000400000000000000" pitchFamily="2" charset="-78"/>
              </a:rPr>
              <a:t>H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₂O</a:t>
            </a:r>
            <a:r>
              <a:rPr 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2</a:t>
            </a:r>
            <a:r>
              <a:rPr lang="fa-IR" sz="3600" dirty="0">
                <a:solidFill>
                  <a:prstClr val="white"/>
                </a:solidFill>
                <a:cs typeface="B Nazanin" panose="00000400000000000000" pitchFamily="2" charset="-78"/>
              </a:rPr>
              <a:t>و   </a:t>
            </a:r>
            <a:r>
              <a:rPr lang="en-US" sz="3200" dirty="0" err="1">
                <a:solidFill>
                  <a:srgbClr val="00B0F0"/>
                </a:solidFill>
                <a:cs typeface="B Nazanin" panose="00000400000000000000" pitchFamily="2" charset="-78"/>
              </a:rPr>
              <a:t>Na</a:t>
            </a:r>
            <a:r>
              <a:rPr lang="en-US" sz="3200" dirty="0" err="1">
                <a:solidFill>
                  <a:srgbClr val="00B0F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₂H₂O</a:t>
            </a:r>
            <a:r>
              <a:rPr 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prstClr val="white"/>
                </a:solidFill>
                <a:cs typeface="B Nazanin" panose="00000400000000000000" pitchFamily="2" charset="-78"/>
              </a:rPr>
              <a:t>و رقیق کردن آن تا علامت بالن حجم سنجی به  دست می آیند</a:t>
            </a:r>
            <a:endParaRPr lang="en-US" sz="36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0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رنگ شماره یک powergfx.ir">
  <a:themeElements>
    <a:clrScheme name="Custom 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0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رنگ شماره دو powergfx.ir">
  <a:themeElements>
    <a:clrScheme name="Custom 10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رنگ شماره سه powergfx.ir">
  <a:themeElements>
    <a:clrScheme name="Custom 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DA146E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رنگ شماره چهار powergfx.i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رنگ شماره پنج  powergfx.i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رنگ شماره شش powergfx.ir">
  <a:themeElements>
    <a:clrScheme name="Custom 1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2CB921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2961</TotalTime>
  <Words>811</Words>
  <Application>Microsoft Office PowerPoint</Application>
  <PresentationFormat>Widescreen</PresentationFormat>
  <Paragraphs>98</Paragraphs>
  <Slides>64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64</vt:i4>
      </vt:variant>
    </vt:vector>
  </HeadingPairs>
  <TitlesOfParts>
    <vt:vector size="82" baseType="lpstr">
      <vt:lpstr>Tahoma</vt:lpstr>
      <vt:lpstr>Cambria Math</vt:lpstr>
      <vt:lpstr>2  Tehran</vt:lpstr>
      <vt:lpstr>Calibri</vt:lpstr>
      <vt:lpstr>Calibri Light</vt:lpstr>
      <vt:lpstr>Century Gothic</vt:lpstr>
      <vt:lpstr>B Nazanin</vt:lpstr>
      <vt:lpstr>Wingdings 3</vt:lpstr>
      <vt:lpstr>2  Mitra_3 (MRT)</vt:lpstr>
      <vt:lpstr>Nabi</vt:lpstr>
      <vt:lpstr>Arial</vt:lpstr>
      <vt:lpstr>1_رنگ شماره یک powergfx.ir</vt:lpstr>
      <vt:lpstr>رنگ شماره دو powergfx.ir</vt:lpstr>
      <vt:lpstr>رنگ شماره سه powergfx.ir</vt:lpstr>
      <vt:lpstr>رنگ شماره چهار powergfx.ir</vt:lpstr>
      <vt:lpstr>رنگ شماره پنج  powergfx.ir</vt:lpstr>
      <vt:lpstr>رنگ شماره شش powergfx.ir</vt:lpstr>
      <vt:lpstr>Wisp</vt:lpstr>
      <vt:lpstr>فصل 13  تیتراسیون های تشکیل کمپلکس  complex formation titration</vt:lpstr>
      <vt:lpstr>تعریف لیگاند و عدد کوءوردیناسیون</vt:lpstr>
      <vt:lpstr>PowerPoint Presentation</vt:lpstr>
      <vt:lpstr>PowerPoint Presentation</vt:lpstr>
      <vt:lpstr>تیتراسیون های با آمینوپلی کربوکسیلیک اسید ها</vt:lpstr>
      <vt:lpstr>تیتراسیون های با آمینوپلی کربوکسیلیک اسیدها</vt:lpstr>
      <vt:lpstr>اتیلن دی آمین تترااستیک اسید(EDTA) </vt:lpstr>
      <vt:lpstr>PowerPoint Presentation</vt:lpstr>
      <vt:lpstr>ساختار H₄Yو محصولات تفکیک آن</vt:lpstr>
      <vt:lpstr>واکنشگرها</vt:lpstr>
      <vt:lpstr>منحنی توزیع گونه ها</vt:lpstr>
      <vt:lpstr>نیتریلوتری استیک اسید   NTAدیکومین آمینوپلی کر بوکسیک اسید که در روش های تیتر سنجی استفاده میشود ساختار آن بصورت زیر است</vt:lpstr>
      <vt:lpstr>کمپلکس های EDTAبا یون های فلزی</vt:lpstr>
      <vt:lpstr>ساختار یک کی لیت فلز/ETDA</vt:lpstr>
      <vt:lpstr>ثابت تعادل های شامل EDTA</vt:lpstr>
      <vt:lpstr>ثابت های تشکیل کمپلکس های EDTA</vt:lpstr>
      <vt:lpstr>تمرین</vt:lpstr>
      <vt:lpstr>ثابت تشکیل مشروط </vt:lpstr>
      <vt:lpstr>محاسبه مقادیر ᾳ₄برای محلولهای EDTA</vt:lpstr>
      <vt:lpstr>نکته</vt:lpstr>
      <vt:lpstr>جدول 13-2 مقادیر ᾳ₄برای EDTAدر مقادیر انتخاب شده pH</vt:lpstr>
      <vt:lpstr>مثال 13-1</vt:lpstr>
      <vt:lpstr>ادامه</vt:lpstr>
      <vt:lpstr>نکته</vt:lpstr>
      <vt:lpstr>مثال 13-2</vt:lpstr>
      <vt:lpstr>ادامه </vt:lpstr>
      <vt:lpstr>تقریب قابل قبول است</vt:lpstr>
      <vt:lpstr>به دست آوردن منحنی تیتراسیونEDTAبا استفاده از مثال 13-4</vt:lpstr>
      <vt:lpstr>مثال 13-4</vt:lpstr>
      <vt:lpstr>مثال13-4</vt:lpstr>
      <vt:lpstr>مثال13-4</vt:lpstr>
      <vt:lpstr>نکات مربوط به شکل اسلاید های بعدی</vt:lpstr>
      <vt:lpstr>نکات مربوط به شکل اسلاید های بعدی</vt:lpstr>
      <vt:lpstr>شکل 13-5</vt:lpstr>
      <vt:lpstr>PowerPoint Presentation</vt:lpstr>
      <vt:lpstr>PowerPoint Presentation</vt:lpstr>
      <vt:lpstr>PowerPoint Presentation</vt:lpstr>
      <vt:lpstr>تاثیر سایر عوامل کمپلکس دهنده بر منحنی های تیتراسیون با EDTA</vt:lpstr>
      <vt:lpstr>نکته</vt:lpstr>
      <vt:lpstr>تاثیر سایر عوامل کمپلکس دهنده بر منحنی های تیتراسیون با EDTA</vt:lpstr>
      <vt:lpstr>تاثیر سایر عوامل کمپلکس دهنده بر منحنی های تیتراسیون با EDTA</vt:lpstr>
      <vt:lpstr>مثال 13-5</vt:lpstr>
      <vt:lpstr>مثال 13-5</vt:lpstr>
      <vt:lpstr>مثال 13-5</vt:lpstr>
      <vt:lpstr>ادامه 13-5</vt:lpstr>
      <vt:lpstr>ادامه 13-5</vt:lpstr>
      <vt:lpstr>شکل 13-9</vt:lpstr>
      <vt:lpstr>شناساگر برای تیتراسیون های ETDA</vt:lpstr>
      <vt:lpstr>شناساگر برای تیتراسیون های ETDA</vt:lpstr>
      <vt:lpstr>سیاه اریوکروم سیاهT</vt:lpstr>
      <vt:lpstr>مثال13-6</vt:lpstr>
      <vt:lpstr>ادامه مثال 13-6</vt:lpstr>
      <vt:lpstr>نکته</vt:lpstr>
      <vt:lpstr>روش های به کار رفته در تیتراسیون با EDTA</vt:lpstr>
      <vt:lpstr>روشی که بر پایه شناساگر ها برای یون آنالیت بنا نهاده شده اند </vt:lpstr>
      <vt:lpstr>روش های مبتنی بر شناساگر ها برای یک یون فلزی افزوده شده</vt:lpstr>
      <vt:lpstr>روش های پتانسیل سنجی </vt:lpstr>
      <vt:lpstr>روش های تیتراسیون معکوس </vt:lpstr>
      <vt:lpstr>روش جانشینی </vt:lpstr>
      <vt:lpstr>وسعت تیتراسیون های EDTA</vt:lpstr>
      <vt:lpstr>نکته</vt:lpstr>
      <vt:lpstr>تعیین سختی آب</vt:lpstr>
      <vt:lpstr>تیتراسیون های با عوامل کمپلکس دهنده معدنی</vt:lpstr>
      <vt:lpstr>جدول 13-3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mina</cp:lastModifiedBy>
  <cp:revision>203</cp:revision>
  <dcterms:created xsi:type="dcterms:W3CDTF">2017-10-30T21:53:25Z</dcterms:created>
  <dcterms:modified xsi:type="dcterms:W3CDTF">2021-01-10T20:16:44Z</dcterms:modified>
</cp:coreProperties>
</file>